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5"/>
  </p:notesMasterIdLst>
  <p:sldIdLst>
    <p:sldId id="256" r:id="rId2"/>
    <p:sldId id="257" r:id="rId3"/>
    <p:sldId id="262" r:id="rId4"/>
    <p:sldId id="263" r:id="rId5"/>
    <p:sldId id="264" r:id="rId6"/>
    <p:sldId id="259" r:id="rId7"/>
    <p:sldId id="265" r:id="rId8"/>
    <p:sldId id="266" r:id="rId9"/>
    <p:sldId id="267" r:id="rId10"/>
    <p:sldId id="268" r:id="rId11"/>
    <p:sldId id="269" r:id="rId12"/>
    <p:sldId id="260" r:id="rId13"/>
    <p:sldId id="26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83"/>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5436C-2BC8-0C43-8406-FFD74233F33B}" type="datetimeFigureOut">
              <a:rPr lang="en-US" smtClean="0"/>
              <a:t>5/9/19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AF4A01-4D74-E541-B04E-0A6B733ABE4A}" type="slidenum">
              <a:rPr lang="en-US" smtClean="0"/>
              <a:t>‹#›</a:t>
            </a:fld>
            <a:endParaRPr lang="en-US"/>
          </a:p>
        </p:txBody>
      </p:sp>
    </p:spTree>
    <p:extLst>
      <p:ext uri="{BB962C8B-B14F-4D97-AF65-F5344CB8AC3E}">
        <p14:creationId xmlns:p14="http://schemas.microsoft.com/office/powerpoint/2010/main" val="520054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6D13781-B392-B345-AD8C-2D08618FD41B}" type="datetime1">
              <a:rPr lang="en-US" smtClean="0"/>
              <a:t>5/9/19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57D244-84FC-6349-B96F-7AFAEBBBC977}" type="datetime1">
              <a:rPr lang="en-US" smtClean="0"/>
              <a:t>5/9/19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83AAEA-B848-3B44-898A-413A7E550ECF}" type="datetime1">
              <a:rPr lang="en-US" smtClean="0"/>
              <a:t>5/9/19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70BF32A-393C-454F-A065-A6DEC9A58CE4}" type="datetime1">
              <a:rPr lang="en-US" smtClean="0"/>
              <a:t>5/9/19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986B1A-60A5-4848-8E00-225075BB679C}" type="datetime1">
              <a:rPr lang="en-US" smtClean="0"/>
              <a:t>5/9/19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C393499-56BE-EB44-B279-616B7E3BECEE}" type="datetime1">
              <a:rPr lang="en-US" smtClean="0"/>
              <a:t>5/9/19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61B1E4C-59BD-C34A-B5CD-FD3F2918A057}" type="datetime1">
              <a:rPr lang="en-US" smtClean="0"/>
              <a:t>5/9/19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78F5675-F766-3846-8170-18E37CD3595E}" type="datetime1">
              <a:rPr lang="en-US" smtClean="0"/>
              <a:t>5/9/19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11CBFBF-4E6A-F94A-8BBB-98D267CCB42C}" type="datetime1">
              <a:rPr lang="en-US" smtClean="0"/>
              <a:t>5/9/19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3972B-FCB7-5B41-84E9-0DCE086937C1}" type="datetime1">
              <a:rPr lang="en-US" smtClean="0"/>
              <a:t>5/9/19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DECAF-4689-C14D-A206-ED22B7AC7439}" type="datetime1">
              <a:rPr lang="en-US" smtClean="0"/>
              <a:t>5/9/19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E5DCF1-940E-AB43-9E6A-3C4E266811DC}" type="datetime1">
              <a:rPr lang="en-US" smtClean="0"/>
              <a:t>5/9/19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255E6E-BCE0-1B42-A01E-62614D40BA50}" type="datetime1">
              <a:rPr lang="en-US" smtClean="0"/>
              <a:t>5/9/19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AACB46-87FE-BF42-9D47-EB04A12085C1}" type="datetime1">
              <a:rPr lang="en-US" smtClean="0"/>
              <a:t>5/9/19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E1282B-E227-9D45-B02D-15C7062B39BC}" type="datetime1">
              <a:rPr lang="en-US" smtClean="0"/>
              <a:t>5/9/19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9482F-3D5C-7746-BB56-397251D3C538}" type="datetime1">
              <a:rPr lang="en-US" smtClean="0"/>
              <a:t>5/9/19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D445F6-EC89-104D-AD68-DA1297536692}" type="datetime1">
              <a:rPr lang="en-US" smtClean="0"/>
              <a:t>5/9/19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31663EF-12AB-664A-A4EF-86791EEB7577}" type="datetime1">
              <a:rPr lang="en-US" smtClean="0"/>
              <a:t>5/9/19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file:///Users/estellayu/Desktop/Coursera_Project/Coursera_Capstone/Report/ohttps:/www.rentcafe.com/average-rent-market-trends/us/ny/manhattan" TargetMode="External"/><Relationship Id="rId2" Type="http://schemas.openxmlformats.org/officeDocument/2006/relationships/hyperlink" Target="file:///Users/estellayu/Desktop/Coursera_Project/Coursera_Capstone/Report/ohttps:/www.zumper.com/blog/2019/01/zumper-national-rent-report-february-2019" TargetMode="External"/><Relationship Id="rId1" Type="http://schemas.openxmlformats.org/officeDocument/2006/relationships/slideLayout" Target="../slideLayouts/slideLayout2.xml"/><Relationship Id="rId4" Type="http://schemas.openxmlformats.org/officeDocument/2006/relationships/hyperlink" Target="https://developer.foursquar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DDC6-9C35-9046-8444-7A881EA45B5B}"/>
              </a:ext>
            </a:extLst>
          </p:cNvPr>
          <p:cNvSpPr>
            <a:spLocks noGrp="1"/>
          </p:cNvSpPr>
          <p:nvPr>
            <p:ph type="ctrTitle"/>
          </p:nvPr>
        </p:nvSpPr>
        <p:spPr/>
        <p:txBody>
          <a:bodyPr/>
          <a:lstStyle/>
          <a:p>
            <a:r>
              <a:rPr lang="en-US" b="1" dirty="0"/>
              <a:t>Explaining Housing Price in Manhattan using nearby venues </a:t>
            </a:r>
            <a:endParaRPr lang="en-US" dirty="0"/>
          </a:p>
        </p:txBody>
      </p:sp>
      <p:sp>
        <p:nvSpPr>
          <p:cNvPr id="3" name="Subtitle 2">
            <a:extLst>
              <a:ext uri="{FF2B5EF4-FFF2-40B4-BE49-F238E27FC236}">
                <a16:creationId xmlns:a16="http://schemas.microsoft.com/office/drawing/2014/main" id="{B63A47AF-3FC0-F74F-BB6B-86A4564B5857}"/>
              </a:ext>
            </a:extLst>
          </p:cNvPr>
          <p:cNvSpPr>
            <a:spLocks noGrp="1"/>
          </p:cNvSpPr>
          <p:nvPr>
            <p:ph type="subTitle" idx="1"/>
          </p:nvPr>
        </p:nvSpPr>
        <p:spPr/>
        <p:txBody>
          <a:bodyPr>
            <a:normAutofit fontScale="77500" lnSpcReduction="20000"/>
          </a:bodyPr>
          <a:lstStyle/>
          <a:p>
            <a:r>
              <a:rPr lang="en-US" dirty="0"/>
              <a:t>A </a:t>
            </a:r>
            <a:r>
              <a:rPr lang="en-US" dirty="0" err="1"/>
              <a:t>coursera</a:t>
            </a:r>
            <a:r>
              <a:rPr lang="en-US" dirty="0"/>
              <a:t> capstone project</a:t>
            </a:r>
          </a:p>
          <a:p>
            <a:r>
              <a:rPr lang="en-US" dirty="0"/>
              <a:t>Estella Yu</a:t>
            </a:r>
          </a:p>
          <a:p>
            <a:r>
              <a:rPr lang="en-US" dirty="0"/>
              <a:t>May 2019</a:t>
            </a:r>
          </a:p>
        </p:txBody>
      </p:sp>
    </p:spTree>
    <p:extLst>
      <p:ext uri="{BB962C8B-B14F-4D97-AF65-F5344CB8AC3E}">
        <p14:creationId xmlns:p14="http://schemas.microsoft.com/office/powerpoint/2010/main" val="3005185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BB04-C545-6341-8CCD-296CC4F88722}"/>
              </a:ext>
            </a:extLst>
          </p:cNvPr>
          <p:cNvSpPr>
            <a:spLocks noGrp="1"/>
          </p:cNvSpPr>
          <p:nvPr>
            <p:ph type="title"/>
          </p:nvPr>
        </p:nvSpPr>
        <p:spPr/>
        <p:txBody>
          <a:bodyPr/>
          <a:lstStyle/>
          <a:p>
            <a:r>
              <a:rPr lang="en-US" dirty="0"/>
              <a:t>Methodology: k-means</a:t>
            </a:r>
          </a:p>
        </p:txBody>
      </p:sp>
      <p:sp>
        <p:nvSpPr>
          <p:cNvPr id="4" name="Rectangle 2">
            <a:extLst>
              <a:ext uri="{FF2B5EF4-FFF2-40B4-BE49-F238E27FC236}">
                <a16:creationId xmlns:a16="http://schemas.microsoft.com/office/drawing/2014/main" id="{DA840BFD-B6A7-184D-81E4-F7F8266ECF37}"/>
              </a:ext>
            </a:extLst>
          </p:cNvPr>
          <p:cNvSpPr>
            <a:spLocks noChangeArrowheads="1"/>
          </p:cNvSpPr>
          <p:nvPr/>
        </p:nvSpPr>
        <p:spPr bwMode="auto">
          <a:xfrm>
            <a:off x="2617076" y="199696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14">
            <a:extLst>
              <a:ext uri="{FF2B5EF4-FFF2-40B4-BE49-F238E27FC236}">
                <a16:creationId xmlns:a16="http://schemas.microsoft.com/office/drawing/2014/main" id="{E7D5AD57-203F-354B-82BF-022F53F99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01" y="2578701"/>
            <a:ext cx="6612292" cy="27589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61D3C34-7E6A-2A44-91A0-A475E42DBA75}"/>
              </a:ext>
            </a:extLst>
          </p:cNvPr>
          <p:cNvSpPr>
            <a:spLocks noChangeArrowheads="1"/>
          </p:cNvSpPr>
          <p:nvPr/>
        </p:nvSpPr>
        <p:spPr bwMode="auto">
          <a:xfrm rot="10800000" flipV="1">
            <a:off x="1344039" y="5453445"/>
            <a:ext cx="42895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Abadi MT Condensed Light" panose="020B0306030101010103" pitchFamily="34" charset="77"/>
                <a:cs typeface="Times New Roman" panose="02020603050405020304" pitchFamily="18" charset="0"/>
              </a:rPr>
              <a:t>Fig. 12. </a:t>
            </a:r>
            <a:r>
              <a:rPr kumimoji="0" lang="en-US" altLang="en-US" sz="1000" b="0" i="0" u="none" strike="noStrike" cap="none" normalizeH="0" baseline="0" dirty="0">
                <a:ln>
                  <a:noFill/>
                </a:ln>
                <a:solidFill>
                  <a:schemeClr val="tx1"/>
                </a:solidFill>
                <a:effectLst/>
                <a:latin typeface="Calibri" panose="020F0502020204030204" pitchFamily="34" charset="0"/>
                <a:ea typeface="Abadi MT Condensed Light" panose="020B0306030101010103" pitchFamily="34" charset="77"/>
                <a:cs typeface="Times New Roman" panose="02020603050405020304" pitchFamily="18" charset="0"/>
              </a:rPr>
              <a:t>A summary of the top 5 most common venues in each cluster. We can then provide each cluster with its name based on these characteristics.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8A1574C-517F-3143-9C00-CC16E0F4067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4" name="Picture 16">
            <a:extLst>
              <a:ext uri="{FF2B5EF4-FFF2-40B4-BE49-F238E27FC236}">
                <a16:creationId xmlns:a16="http://schemas.microsoft.com/office/drawing/2014/main" id="{C73B42EE-37B7-2244-96A5-62F28F0AC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320" y="2680137"/>
            <a:ext cx="5134684" cy="26575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535342-5B90-7B47-91F7-36A5C3219A52}"/>
              </a:ext>
            </a:extLst>
          </p:cNvPr>
          <p:cNvSpPr>
            <a:spLocks noChangeArrowheads="1"/>
          </p:cNvSpPr>
          <p:nvPr/>
        </p:nvSpPr>
        <p:spPr bwMode="auto">
          <a:xfrm rot="10800000" flipV="1">
            <a:off x="8187558" y="5436656"/>
            <a:ext cx="326871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Abadi MT Condensed Light" panose="020B0306030101010103" pitchFamily="34" charset="77"/>
                <a:cs typeface="Times New Roman" panose="02020603050405020304" pitchFamily="18" charset="0"/>
              </a:rPr>
              <a:t>Fig. 13. </a:t>
            </a:r>
            <a:r>
              <a:rPr kumimoji="0" lang="en-US" altLang="en-US" sz="1000" b="0" i="0" u="none" strike="noStrike" cap="none" normalizeH="0" baseline="0" dirty="0">
                <a:ln>
                  <a:noFill/>
                </a:ln>
                <a:solidFill>
                  <a:schemeClr val="tx1"/>
                </a:solidFill>
                <a:effectLst/>
                <a:latin typeface="Calibri" panose="020F0502020204030204" pitchFamily="34" charset="0"/>
                <a:ea typeface="Abadi MT Condensed Light" panose="020B0306030101010103" pitchFamily="34" charset="77"/>
                <a:cs typeface="Times New Roman" panose="02020603050405020304" pitchFamily="18" charset="0"/>
              </a:rPr>
              <a:t>The clustered region also shows a slight increasing trend of average rental price, with the relatively remote island regions having the lowest rental price across the cluster, and the busy business regions with the highest average rental price.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633541E7-DDD5-BD4B-95F2-35DF311ACB71}"/>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08965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98B8-1983-B241-A9C7-DEFBFABA9D2E}"/>
              </a:ext>
            </a:extLst>
          </p:cNvPr>
          <p:cNvSpPr>
            <a:spLocks noGrp="1"/>
          </p:cNvSpPr>
          <p:nvPr>
            <p:ph type="title"/>
          </p:nvPr>
        </p:nvSpPr>
        <p:spPr/>
        <p:txBody>
          <a:bodyPr/>
          <a:lstStyle/>
          <a:p>
            <a:r>
              <a:rPr lang="en-US" dirty="0"/>
              <a:t>Methodology: clustered folium map</a:t>
            </a:r>
          </a:p>
        </p:txBody>
      </p:sp>
      <p:sp>
        <p:nvSpPr>
          <p:cNvPr id="5" name="Rectangle 3">
            <a:extLst>
              <a:ext uri="{FF2B5EF4-FFF2-40B4-BE49-F238E27FC236}">
                <a16:creationId xmlns:a16="http://schemas.microsoft.com/office/drawing/2014/main" id="{9B98D5EB-E644-6D4E-A95D-1F9A63EF658A}"/>
              </a:ext>
            </a:extLst>
          </p:cNvPr>
          <p:cNvSpPr>
            <a:spLocks noChangeArrowheads="1"/>
          </p:cNvSpPr>
          <p:nvPr/>
        </p:nvSpPr>
        <p:spPr bwMode="auto">
          <a:xfrm rot="10800000" flipV="1">
            <a:off x="8560531" y="2459504"/>
            <a:ext cx="299573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Fig. 14. </a:t>
            </a:r>
            <a:r>
              <a:rPr kumimoji="0" lang="en-US" altLang="en-US" sz="1000" b="0"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The clustered neighborhoods are shown on folium map, with labels indicating the neighborhood name, average rental price, and the cluster it belongs to. For example, Central Park South will be considered as a business region (based on the surrounding venues).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A6D56500-36AD-E540-AD32-C872B561D7B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54954" y="2459503"/>
            <a:ext cx="7237412" cy="4153831"/>
          </a:xfrm>
          <a:prstGeom prst="rect">
            <a:avLst/>
          </a:prstGeom>
        </p:spPr>
      </p:pic>
      <p:sp>
        <p:nvSpPr>
          <p:cNvPr id="6" name="Slide Number Placeholder 5">
            <a:extLst>
              <a:ext uri="{FF2B5EF4-FFF2-40B4-BE49-F238E27FC236}">
                <a16:creationId xmlns:a16="http://schemas.microsoft.com/office/drawing/2014/main" id="{E513ED30-02D8-504F-938C-D170C66E15A7}"/>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349301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0717-C1C8-EC4F-825C-B6D4362F0BF5}"/>
              </a:ext>
            </a:extLst>
          </p:cNvPr>
          <p:cNvSpPr>
            <a:spLocks noGrp="1"/>
          </p:cNvSpPr>
          <p:nvPr>
            <p:ph type="title"/>
          </p:nvPr>
        </p:nvSpPr>
        <p:spPr/>
        <p:txBody>
          <a:bodyPr/>
          <a:lstStyle/>
          <a:p>
            <a:r>
              <a:rPr lang="en-US" dirty="0"/>
              <a:t>Results &amp; discussion </a:t>
            </a:r>
          </a:p>
        </p:txBody>
      </p:sp>
      <p:sp>
        <p:nvSpPr>
          <p:cNvPr id="3" name="Content Placeholder 2">
            <a:extLst>
              <a:ext uri="{FF2B5EF4-FFF2-40B4-BE49-F238E27FC236}">
                <a16:creationId xmlns:a16="http://schemas.microsoft.com/office/drawing/2014/main" id="{66D22420-108C-DD4A-83F0-A1E7CEB1119B}"/>
              </a:ext>
            </a:extLst>
          </p:cNvPr>
          <p:cNvSpPr>
            <a:spLocks noGrp="1"/>
          </p:cNvSpPr>
          <p:nvPr>
            <p:ph idx="1"/>
          </p:nvPr>
        </p:nvSpPr>
        <p:spPr/>
        <p:txBody>
          <a:bodyPr/>
          <a:lstStyle/>
          <a:p>
            <a:r>
              <a:rPr lang="en-US" b="1" dirty="0"/>
              <a:t>New York </a:t>
            </a:r>
            <a:r>
              <a:rPr lang="en-US" dirty="0"/>
              <a:t>is a big city with a </a:t>
            </a:r>
            <a:r>
              <a:rPr lang="en-US" b="1" dirty="0"/>
              <a:t>high population density in a narrow area </a:t>
            </a:r>
            <a:endParaRPr lang="en-US" dirty="0"/>
          </a:p>
          <a:p>
            <a:r>
              <a:rPr lang="en-US" b="1" dirty="0"/>
              <a:t>51</a:t>
            </a:r>
            <a:r>
              <a:rPr lang="en-US" dirty="0"/>
              <a:t> neighborhoods are found, 4000+ venues collected across all neighborhoods</a:t>
            </a:r>
          </a:p>
          <a:p>
            <a:r>
              <a:rPr lang="en-US" dirty="0"/>
              <a:t>Simple regression </a:t>
            </a:r>
          </a:p>
          <a:p>
            <a:pPr lvl="1"/>
            <a:r>
              <a:rPr lang="en-US" dirty="0"/>
              <a:t>Predicting the “trust-worthiness” of the regression result</a:t>
            </a:r>
          </a:p>
          <a:p>
            <a:pPr lvl="1"/>
            <a:r>
              <a:rPr lang="en-US" dirty="0"/>
              <a:t>Output the more influential venue categories</a:t>
            </a:r>
          </a:p>
          <a:p>
            <a:pPr lvl="1"/>
            <a:r>
              <a:rPr lang="en-US" dirty="0"/>
              <a:t>Predicts the likelihood for a new venue com </a:t>
            </a:r>
          </a:p>
          <a:p>
            <a:endParaRPr lang="en-US" dirty="0"/>
          </a:p>
        </p:txBody>
      </p:sp>
      <p:sp>
        <p:nvSpPr>
          <p:cNvPr id="4" name="Slide Number Placeholder 3">
            <a:extLst>
              <a:ext uri="{FF2B5EF4-FFF2-40B4-BE49-F238E27FC236}">
                <a16:creationId xmlns:a16="http://schemas.microsoft.com/office/drawing/2014/main" id="{EAE97A20-27F2-564A-89E3-6928B7F1294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4047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1EB7B-BBB0-E445-B873-7BD3F7B63305}"/>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D7E80D44-35DE-4C43-A558-A164FFFD6387}"/>
              </a:ext>
            </a:extLst>
          </p:cNvPr>
          <p:cNvSpPr>
            <a:spLocks noGrp="1"/>
          </p:cNvSpPr>
          <p:nvPr>
            <p:ph idx="1"/>
          </p:nvPr>
        </p:nvSpPr>
        <p:spPr/>
        <p:txBody>
          <a:bodyPr/>
          <a:lstStyle/>
          <a:p>
            <a:r>
              <a:rPr lang="en-US" dirty="0"/>
              <a:t>useful for </a:t>
            </a:r>
          </a:p>
          <a:p>
            <a:pPr lvl="1"/>
            <a:r>
              <a:rPr lang="en-US" dirty="0"/>
              <a:t>a person looking for a new rental place: not only the rental price and neighborhood venues have certain correlation, but the nearby venues also determine whether a place is ideal to live in. </a:t>
            </a:r>
          </a:p>
          <a:p>
            <a:pPr lvl="1"/>
            <a:r>
              <a:rPr lang="en-US" dirty="0"/>
              <a:t>Investors: find valuable neighborhood to invest in business</a:t>
            </a:r>
          </a:p>
          <a:p>
            <a:r>
              <a:rPr lang="en-US" dirty="0"/>
              <a:t>Similar analytic methods can also be generalized to analyze data sets in many different cities across the world. </a:t>
            </a:r>
          </a:p>
          <a:p>
            <a:endParaRPr lang="en-US" dirty="0"/>
          </a:p>
        </p:txBody>
      </p:sp>
      <p:sp>
        <p:nvSpPr>
          <p:cNvPr id="4" name="Slide Number Placeholder 3">
            <a:extLst>
              <a:ext uri="{FF2B5EF4-FFF2-40B4-BE49-F238E27FC236}">
                <a16:creationId xmlns:a16="http://schemas.microsoft.com/office/drawing/2014/main" id="{C0AEC587-C046-564A-813E-CEA018C8D686}"/>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910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B11A-3F0E-2043-AC0F-9B7F0A09403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3B93C45-DE30-5046-9D5D-5A849580F5AE}"/>
              </a:ext>
            </a:extLst>
          </p:cNvPr>
          <p:cNvSpPr>
            <a:spLocks noGrp="1"/>
          </p:cNvSpPr>
          <p:nvPr>
            <p:ph idx="1"/>
          </p:nvPr>
        </p:nvSpPr>
        <p:spPr>
          <a:xfrm>
            <a:off x="1122830" y="2468032"/>
            <a:ext cx="8825659" cy="3743582"/>
          </a:xfrm>
        </p:spPr>
        <p:txBody>
          <a:bodyPr>
            <a:normAutofit fontScale="92500" lnSpcReduction="10000"/>
          </a:bodyPr>
          <a:lstStyle/>
          <a:p>
            <a:r>
              <a:rPr lang="en-US" dirty="0"/>
              <a:t>New York is such a unique place full of attractions from the financial capital, fashion trends, artistic and historic atmosphere. </a:t>
            </a:r>
          </a:p>
          <a:p>
            <a:endParaRPr lang="en-US" dirty="0"/>
          </a:p>
          <a:p>
            <a:r>
              <a:rPr lang="en-US" dirty="0"/>
              <a:t>YET! city life comes with a lot of dollar signs -- especially in Manhattan </a:t>
            </a:r>
          </a:p>
          <a:p>
            <a:endParaRPr lang="en-US" dirty="0"/>
          </a:p>
          <a:p>
            <a:r>
              <a:rPr lang="en-US" dirty="0"/>
              <a:t>Questions to answer: </a:t>
            </a:r>
          </a:p>
          <a:p>
            <a:pPr lvl="1"/>
            <a:r>
              <a:rPr lang="en-US" b="1" dirty="0"/>
              <a:t>Why </a:t>
            </a:r>
            <a:r>
              <a:rPr lang="en-US" dirty="0"/>
              <a:t>do we want to analyze the housing price in </a:t>
            </a:r>
            <a:r>
              <a:rPr lang="en-US" b="1" dirty="0"/>
              <a:t>New York</a:t>
            </a:r>
            <a:r>
              <a:rPr lang="en-US" dirty="0"/>
              <a:t>? </a:t>
            </a:r>
          </a:p>
          <a:p>
            <a:pPr lvl="1"/>
            <a:r>
              <a:rPr lang="en-US" b="1" dirty="0"/>
              <a:t>How </a:t>
            </a:r>
            <a:r>
              <a:rPr lang="en-US" dirty="0"/>
              <a:t>is the apartment rental price vary by neighborhood? </a:t>
            </a:r>
          </a:p>
          <a:p>
            <a:pPr lvl="1"/>
            <a:r>
              <a:rPr lang="en-US" dirty="0"/>
              <a:t>If you are planning to move to a new neighborhood, </a:t>
            </a:r>
            <a:r>
              <a:rPr lang="en-US" b="1" dirty="0"/>
              <a:t>what </a:t>
            </a:r>
            <a:r>
              <a:rPr lang="en-US" dirty="0"/>
              <a:t>typical venues will you be looking for? </a:t>
            </a:r>
          </a:p>
          <a:p>
            <a:pPr lvl="1"/>
            <a:r>
              <a:rPr lang="en-US" dirty="0"/>
              <a:t>Do the popular venue &amp; higher end apartment price align? </a:t>
            </a:r>
          </a:p>
          <a:p>
            <a:endParaRPr lang="en-US" dirty="0"/>
          </a:p>
          <a:p>
            <a:endParaRPr lang="en-US" dirty="0"/>
          </a:p>
        </p:txBody>
      </p:sp>
      <p:sp>
        <p:nvSpPr>
          <p:cNvPr id="4" name="Slide Number Placeholder 3">
            <a:extLst>
              <a:ext uri="{FF2B5EF4-FFF2-40B4-BE49-F238E27FC236}">
                <a16:creationId xmlns:a16="http://schemas.microsoft.com/office/drawing/2014/main" id="{9191A498-C94F-7F41-B21D-101A5CC9F6D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1106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08E4-7A45-1A42-BA30-EF2091635FD0}"/>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857A6C7B-461F-E34E-82B1-AEDD3C67C285}"/>
              </a:ext>
            </a:extLst>
          </p:cNvPr>
          <p:cNvSpPr>
            <a:spLocks noGrp="1"/>
          </p:cNvSpPr>
          <p:nvPr>
            <p:ph idx="1"/>
          </p:nvPr>
        </p:nvSpPr>
        <p:spPr/>
        <p:txBody>
          <a:bodyPr/>
          <a:lstStyle/>
          <a:p>
            <a:r>
              <a:rPr lang="en-US" dirty="0"/>
              <a:t>Data Source:</a:t>
            </a:r>
          </a:p>
          <a:p>
            <a:pPr lvl="1"/>
            <a:r>
              <a:rPr lang="en-US" u="sng" dirty="0">
                <a:hlinkClick r:id="rId2"/>
              </a:rPr>
              <a:t>Zumper</a:t>
            </a:r>
            <a:r>
              <a:rPr lang="en-US" dirty="0"/>
              <a:t> (National Rent Report: February 2019)</a:t>
            </a:r>
          </a:p>
          <a:p>
            <a:pPr lvl="1"/>
            <a:endParaRPr lang="en-US" dirty="0"/>
          </a:p>
          <a:p>
            <a:pPr lvl="1"/>
            <a:r>
              <a:rPr lang="en-US" u="sng" dirty="0">
                <a:hlinkClick r:id="rId3"/>
              </a:rPr>
              <a:t>Rentcafe</a:t>
            </a:r>
            <a:r>
              <a:rPr lang="en-US" dirty="0"/>
              <a:t> (Manhattan, NY Rental Market Trends)</a:t>
            </a:r>
          </a:p>
          <a:p>
            <a:pPr lvl="1"/>
            <a:endParaRPr lang="en-US" dirty="0"/>
          </a:p>
          <a:p>
            <a:pPr lvl="1"/>
            <a:r>
              <a:rPr lang="en-US" u="sng" dirty="0">
                <a:hlinkClick r:id="rId4"/>
              </a:rPr>
              <a:t>FourSquare</a:t>
            </a:r>
            <a:r>
              <a:rPr lang="en-US" dirty="0"/>
              <a:t> API (venue data around each neighborhood)</a:t>
            </a:r>
          </a:p>
          <a:p>
            <a:pPr lvl="1"/>
            <a:endParaRPr lang="en-US" dirty="0"/>
          </a:p>
        </p:txBody>
      </p:sp>
      <p:sp>
        <p:nvSpPr>
          <p:cNvPr id="4" name="Slide Number Placeholder 3">
            <a:extLst>
              <a:ext uri="{FF2B5EF4-FFF2-40B4-BE49-F238E27FC236}">
                <a16:creationId xmlns:a16="http://schemas.microsoft.com/office/drawing/2014/main" id="{E3541369-6242-3945-B97D-ACBA8E3CF241}"/>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789762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FADE-8B45-084C-98CD-D3427B6B6803}"/>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0EEDE3CA-87C3-024C-B79A-3866FF88E234}"/>
              </a:ext>
            </a:extLst>
          </p:cNvPr>
          <p:cNvSpPr>
            <a:spLocks noGrp="1"/>
          </p:cNvSpPr>
          <p:nvPr>
            <p:ph idx="1"/>
          </p:nvPr>
        </p:nvSpPr>
        <p:spPr/>
        <p:txBody>
          <a:bodyPr>
            <a:normAutofit/>
          </a:bodyPr>
          <a:lstStyle/>
          <a:p>
            <a:r>
              <a:rPr lang="en-US" dirty="0"/>
              <a:t>Data collection</a:t>
            </a:r>
          </a:p>
          <a:p>
            <a:pPr lvl="2"/>
            <a:r>
              <a:rPr lang="en-US" b="1" dirty="0"/>
              <a:t>Manhattan</a:t>
            </a:r>
            <a:r>
              <a:rPr lang="en-US" dirty="0"/>
              <a:t>, which is very well tabulated on the website </a:t>
            </a:r>
            <a:r>
              <a:rPr lang="en-US" dirty="0" err="1"/>
              <a:t>Rentcafe</a:t>
            </a:r>
            <a:r>
              <a:rPr lang="en-US" dirty="0"/>
              <a:t>. I will first scrape and name of each neighborhood and the corresponding rental price from the website using the </a:t>
            </a:r>
            <a:r>
              <a:rPr lang="en-US" i="1" u="sng" dirty="0"/>
              <a:t>Beautiful Soup API</a:t>
            </a:r>
            <a:r>
              <a:rPr lang="en-US" dirty="0"/>
              <a:t>, and then translate the data into </a:t>
            </a:r>
            <a:r>
              <a:rPr lang="en-US" i="1" u="sng" dirty="0"/>
              <a:t>pandas</a:t>
            </a:r>
            <a:r>
              <a:rPr lang="en-US" dirty="0"/>
              <a:t> </a:t>
            </a:r>
            <a:r>
              <a:rPr lang="en-US" dirty="0" err="1"/>
              <a:t>dataframe</a:t>
            </a:r>
            <a:r>
              <a:rPr lang="en-US" dirty="0"/>
              <a:t>.</a:t>
            </a:r>
            <a:endParaRPr lang="en-US" sz="3600" dirty="0"/>
          </a:p>
          <a:p>
            <a:pPr lvl="2"/>
            <a:r>
              <a:rPr lang="en-US" dirty="0"/>
              <a:t>Based on the name of each neighborhood, the latitude and longitude will be obtained through </a:t>
            </a:r>
            <a:r>
              <a:rPr lang="en-US" i="1" u="sng" dirty="0" err="1"/>
              <a:t>GeoPy</a:t>
            </a:r>
            <a:r>
              <a:rPr lang="en-US" i="1" u="sng" dirty="0"/>
              <a:t> API</a:t>
            </a:r>
            <a:r>
              <a:rPr lang="en-US" dirty="0"/>
              <a:t>, which is then plotted on a map using </a:t>
            </a:r>
            <a:r>
              <a:rPr lang="en-US" i="1" u="sng" dirty="0"/>
              <a:t>folium</a:t>
            </a:r>
            <a:r>
              <a:rPr lang="en-US" i="1" dirty="0"/>
              <a:t>.</a:t>
            </a:r>
            <a:r>
              <a:rPr lang="en-US" dirty="0"/>
              <a:t> </a:t>
            </a:r>
          </a:p>
          <a:p>
            <a:pPr lvl="2"/>
            <a:r>
              <a:rPr lang="en-US" dirty="0"/>
              <a:t>The </a:t>
            </a:r>
            <a:r>
              <a:rPr lang="en-US" i="1" u="sng" dirty="0" err="1"/>
              <a:t>FourSquare</a:t>
            </a:r>
            <a:r>
              <a:rPr lang="en-US" i="1" u="sng" dirty="0"/>
              <a:t> API</a:t>
            </a:r>
            <a:r>
              <a:rPr lang="en-US" dirty="0"/>
              <a:t> was used to get the most common venues around each neighborhood, where the venue data is also added to the folium map.</a:t>
            </a:r>
          </a:p>
          <a:p>
            <a:pPr lvl="2"/>
            <a:r>
              <a:rPr lang="en-US" dirty="0"/>
              <a:t>Using the average rental price, a heat map is plotted showing the distribution of average rent demographically.  </a:t>
            </a:r>
          </a:p>
        </p:txBody>
      </p:sp>
      <p:sp>
        <p:nvSpPr>
          <p:cNvPr id="4" name="Slide Number Placeholder 3">
            <a:extLst>
              <a:ext uri="{FF2B5EF4-FFF2-40B4-BE49-F238E27FC236}">
                <a16:creationId xmlns:a16="http://schemas.microsoft.com/office/drawing/2014/main" id="{3D47DF45-BCC7-2B48-8DDA-28404EF3AED0}"/>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318727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56F2-1E4D-8C48-A712-638E9088F107}"/>
              </a:ext>
            </a:extLst>
          </p:cNvPr>
          <p:cNvSpPr>
            <a:spLocks noGrp="1"/>
          </p:cNvSpPr>
          <p:nvPr>
            <p:ph type="title"/>
          </p:nvPr>
        </p:nvSpPr>
        <p:spPr/>
        <p:txBody>
          <a:bodyPr/>
          <a:lstStyle/>
          <a:p>
            <a:r>
              <a:rPr lang="en-US" dirty="0"/>
              <a:t>Problem solving goals</a:t>
            </a:r>
          </a:p>
        </p:txBody>
      </p:sp>
      <p:sp>
        <p:nvSpPr>
          <p:cNvPr id="3" name="Content Placeholder 2">
            <a:extLst>
              <a:ext uri="{FF2B5EF4-FFF2-40B4-BE49-F238E27FC236}">
                <a16:creationId xmlns:a16="http://schemas.microsoft.com/office/drawing/2014/main" id="{722686C6-8660-4944-8C4C-1CFC7B2A0982}"/>
              </a:ext>
            </a:extLst>
          </p:cNvPr>
          <p:cNvSpPr>
            <a:spLocks noGrp="1"/>
          </p:cNvSpPr>
          <p:nvPr>
            <p:ph idx="1"/>
          </p:nvPr>
        </p:nvSpPr>
        <p:spPr/>
        <p:txBody>
          <a:bodyPr/>
          <a:lstStyle/>
          <a:p>
            <a:r>
              <a:rPr lang="en-US" dirty="0"/>
              <a:t>1. Visualize the national rent price across nation (folium, heat map)</a:t>
            </a:r>
          </a:p>
          <a:p>
            <a:endParaRPr lang="en-US" dirty="0"/>
          </a:p>
          <a:p>
            <a:r>
              <a:rPr lang="en-US" dirty="0"/>
              <a:t>2. Cluster the neighborhood based on rental price, close by venues, etc.</a:t>
            </a:r>
          </a:p>
          <a:p>
            <a:endParaRPr lang="en-US" dirty="0"/>
          </a:p>
          <a:p>
            <a:r>
              <a:rPr lang="en-US" dirty="0"/>
              <a:t>3. Plot rental price vs. popular venue across all neighborhood, and explore correlations</a:t>
            </a:r>
          </a:p>
          <a:p>
            <a:endParaRPr lang="en-US" dirty="0"/>
          </a:p>
        </p:txBody>
      </p:sp>
      <p:sp>
        <p:nvSpPr>
          <p:cNvPr id="4" name="Slide Number Placeholder 3">
            <a:extLst>
              <a:ext uri="{FF2B5EF4-FFF2-40B4-BE49-F238E27FC236}">
                <a16:creationId xmlns:a16="http://schemas.microsoft.com/office/drawing/2014/main" id="{2AB6DE34-57DB-5A45-A839-E7A6FB2AAFFD}"/>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586749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AC4E-F6E1-C744-B5BC-5149A15AC6E9}"/>
              </a:ext>
            </a:extLst>
          </p:cNvPr>
          <p:cNvSpPr>
            <a:spLocks noGrp="1"/>
          </p:cNvSpPr>
          <p:nvPr>
            <p:ph type="title"/>
          </p:nvPr>
        </p:nvSpPr>
        <p:spPr/>
        <p:txBody>
          <a:bodyPr/>
          <a:lstStyle/>
          <a:p>
            <a:r>
              <a:rPr lang="en-US" dirty="0"/>
              <a:t>Methodology / Analysis</a:t>
            </a:r>
          </a:p>
        </p:txBody>
      </p:sp>
      <p:sp>
        <p:nvSpPr>
          <p:cNvPr id="4" name="Rectangle 2">
            <a:extLst>
              <a:ext uri="{FF2B5EF4-FFF2-40B4-BE49-F238E27FC236}">
                <a16:creationId xmlns:a16="http://schemas.microsoft.com/office/drawing/2014/main" id="{2B399BD1-ABB1-CF43-BA39-8A5B6571B50D}"/>
              </a:ext>
            </a:extLst>
          </p:cNvPr>
          <p:cNvSpPr>
            <a:spLocks noChangeArrowheads="1"/>
          </p:cNvSpPr>
          <p:nvPr/>
        </p:nvSpPr>
        <p:spPr bwMode="auto">
          <a:xfrm>
            <a:off x="2701159" y="21020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a:extLst>
              <a:ext uri="{FF2B5EF4-FFF2-40B4-BE49-F238E27FC236}">
                <a16:creationId xmlns:a16="http://schemas.microsoft.com/office/drawing/2014/main" id="{E3A6BF3F-D333-8842-8289-7C806E3A2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787" y="2572407"/>
            <a:ext cx="6798974" cy="23805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557745E-ECC0-3349-80E0-89E373C4C379}"/>
              </a:ext>
            </a:extLst>
          </p:cNvPr>
          <p:cNvSpPr>
            <a:spLocks noChangeArrowheads="1"/>
          </p:cNvSpPr>
          <p:nvPr/>
        </p:nvSpPr>
        <p:spPr bwMode="auto">
          <a:xfrm rot="10800000" flipV="1">
            <a:off x="2580290" y="4953000"/>
            <a:ext cx="627467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Abadi MT Condensed Light" panose="020B0306030101010103" pitchFamily="34" charset="77"/>
                <a:cs typeface="Calibri Light" panose="020F0302020204030204" pitchFamily="34" charset="0"/>
              </a:rPr>
              <a:t>Fig. 1. </a:t>
            </a:r>
            <a:r>
              <a:rPr kumimoji="0" lang="en-US" altLang="en-US" sz="1000" b="0" i="0" u="none" strike="noStrike" cap="none" normalizeH="0" baseline="0" dirty="0" err="1">
                <a:ln>
                  <a:noFill/>
                </a:ln>
                <a:solidFill>
                  <a:schemeClr val="tx1"/>
                </a:solidFill>
                <a:effectLst/>
                <a:latin typeface="Calibri" panose="020F0502020204030204" pitchFamily="34" charset="0"/>
                <a:ea typeface="Abadi MT Condensed Light" panose="020B0306030101010103" pitchFamily="34" charset="77"/>
                <a:cs typeface="Calibri Light" panose="020F0302020204030204" pitchFamily="34" charset="0"/>
              </a:rPr>
              <a:t>Dataframe</a:t>
            </a:r>
            <a:r>
              <a:rPr kumimoji="0" lang="en-US" altLang="en-US" sz="1000" b="0" i="0" u="none" strike="noStrike" cap="none" normalizeH="0" baseline="0" dirty="0">
                <a:ln>
                  <a:noFill/>
                </a:ln>
                <a:solidFill>
                  <a:schemeClr val="tx1"/>
                </a:solidFill>
                <a:effectLst/>
                <a:latin typeface="Calibri" panose="020F0502020204030204" pitchFamily="34" charset="0"/>
                <a:ea typeface="Abadi MT Condensed Light" panose="020B0306030101010103" pitchFamily="34" charset="77"/>
                <a:cs typeface="Calibri Light" panose="020F0302020204030204" pitchFamily="34" charset="0"/>
              </a:rPr>
              <a:t> from web scraping – the name of each neighborhood and the corresponding average rent are scraped from the internet, and the latitude &amp; longitude location are obtained from the </a:t>
            </a:r>
            <a:r>
              <a:rPr kumimoji="0" lang="en-US" altLang="en-US" sz="1000" b="0" i="0" u="none" strike="noStrike" cap="none" normalizeH="0" baseline="0" dirty="0" err="1">
                <a:ln>
                  <a:noFill/>
                </a:ln>
                <a:solidFill>
                  <a:schemeClr val="tx1"/>
                </a:solidFill>
                <a:effectLst/>
                <a:latin typeface="Calibri" panose="020F0502020204030204" pitchFamily="34" charset="0"/>
                <a:ea typeface="Abadi MT Condensed Light" panose="020B0306030101010103" pitchFamily="34" charset="77"/>
                <a:cs typeface="Calibri Light" panose="020F0302020204030204" pitchFamily="34" charset="0"/>
              </a:rPr>
              <a:t>Geopy</a:t>
            </a:r>
            <a:r>
              <a:rPr kumimoji="0" lang="en-US" altLang="en-US" sz="1000" b="0" i="0" u="none" strike="noStrike" cap="none" normalizeH="0" baseline="0" dirty="0">
                <a:ln>
                  <a:noFill/>
                </a:ln>
                <a:solidFill>
                  <a:schemeClr val="tx1"/>
                </a:solidFill>
                <a:effectLst/>
                <a:latin typeface="Calibri" panose="020F0502020204030204" pitchFamily="34" charset="0"/>
                <a:ea typeface="Abadi MT Condensed Light" panose="020B0306030101010103" pitchFamily="34" charset="77"/>
                <a:cs typeface="Calibri Light" panose="020F0302020204030204" pitchFamily="34" charset="0"/>
              </a:rPr>
              <a:t> API.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6E83007D-7EB0-BA4E-841B-2B7FC1816FF8}"/>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0051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E7D5-3EE4-9B4B-9009-D79A5B378A8B}"/>
              </a:ext>
            </a:extLst>
          </p:cNvPr>
          <p:cNvSpPr>
            <a:spLocks noGrp="1"/>
          </p:cNvSpPr>
          <p:nvPr>
            <p:ph type="title"/>
          </p:nvPr>
        </p:nvSpPr>
        <p:spPr/>
        <p:txBody>
          <a:bodyPr/>
          <a:lstStyle/>
          <a:p>
            <a:r>
              <a:rPr lang="en-US" dirty="0"/>
              <a:t>Methodology: Folium map</a:t>
            </a:r>
          </a:p>
        </p:txBody>
      </p:sp>
      <p:sp>
        <p:nvSpPr>
          <p:cNvPr id="4" name="Rectangle 2">
            <a:extLst>
              <a:ext uri="{FF2B5EF4-FFF2-40B4-BE49-F238E27FC236}">
                <a16:creationId xmlns:a16="http://schemas.microsoft.com/office/drawing/2014/main" id="{BAAC43A3-92AF-304F-8B14-97BF3BAD19FC}"/>
              </a:ext>
            </a:extLst>
          </p:cNvPr>
          <p:cNvSpPr>
            <a:spLocks noChangeArrowheads="1"/>
          </p:cNvSpPr>
          <p:nvPr/>
        </p:nvSpPr>
        <p:spPr bwMode="auto">
          <a:xfrm>
            <a:off x="3247697" y="17552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
            <a:extLst>
              <a:ext uri="{FF2B5EF4-FFF2-40B4-BE49-F238E27FC236}">
                <a16:creationId xmlns:a16="http://schemas.microsoft.com/office/drawing/2014/main" id="{CDCCDA4F-948D-F44E-B019-D0502FF93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8606" y="2380592"/>
            <a:ext cx="6348249" cy="3808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8CFABB9-1F77-8541-8585-FBC7EFD6B6B2}"/>
              </a:ext>
            </a:extLst>
          </p:cNvPr>
          <p:cNvSpPr>
            <a:spLocks noChangeArrowheads="1"/>
          </p:cNvSpPr>
          <p:nvPr/>
        </p:nvSpPr>
        <p:spPr bwMode="auto">
          <a:xfrm>
            <a:off x="-273270" y="61895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Fig. 2. </a:t>
            </a:r>
            <a:r>
              <a:rPr kumimoji="0" lang="en-US" altLang="en-US" sz="1000" b="0"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Folium map plotted based on the </a:t>
            </a:r>
            <a:r>
              <a:rPr kumimoji="0" lang="en-US" altLang="en-US" sz="1000" b="0" i="0" u="none" strike="noStrike" cap="none" normalizeH="0" baseline="0" dirty="0" err="1">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dataframe</a:t>
            </a:r>
            <a:r>
              <a:rPr kumimoji="0" lang="en-US" altLang="en-US" sz="1000" b="0"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 In addition, a heat map is generated, showing the regions with higher rental price in red and lower price in blue</a:t>
            </a:r>
            <a:r>
              <a:rPr kumimoji="0" lang="en-US" altLang="en-US" sz="1000" b="0" i="0" u="none" strike="noStrike" cap="none" normalizeH="0" baseline="0" dirty="0">
                <a:ln>
                  <a:noFill/>
                </a:ln>
                <a:solidFill>
                  <a:schemeClr val="tx1"/>
                </a:solidFill>
                <a:effectLst/>
                <a:latin typeface="Calibri" panose="020F0502020204030204" pitchFamily="34" charset="0"/>
                <a:ea typeface="Times" pitchFamily="2"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4F1BBEBA-523F-8045-9AC3-7FBB022BFCE8}"/>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41780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DB18-D2C1-994C-A06C-57F234A33AF7}"/>
              </a:ext>
            </a:extLst>
          </p:cNvPr>
          <p:cNvSpPr>
            <a:spLocks noGrp="1"/>
          </p:cNvSpPr>
          <p:nvPr>
            <p:ph type="title"/>
          </p:nvPr>
        </p:nvSpPr>
        <p:spPr/>
        <p:txBody>
          <a:bodyPr/>
          <a:lstStyle/>
          <a:p>
            <a:r>
              <a:rPr lang="en-US" dirty="0"/>
              <a:t>Methodology: fetching venues </a:t>
            </a:r>
          </a:p>
        </p:txBody>
      </p:sp>
      <p:pic>
        <p:nvPicPr>
          <p:cNvPr id="3074" name="Picture 3">
            <a:extLst>
              <a:ext uri="{FF2B5EF4-FFF2-40B4-BE49-F238E27FC236}">
                <a16:creationId xmlns:a16="http://schemas.microsoft.com/office/drawing/2014/main" id="{F9E1CD81-AFC2-384B-AB31-3B40FA985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117" y="2336794"/>
            <a:ext cx="59436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4">
            <a:extLst>
              <a:ext uri="{FF2B5EF4-FFF2-40B4-BE49-F238E27FC236}">
                <a16:creationId xmlns:a16="http://schemas.microsoft.com/office/drawing/2014/main" id="{BFFF2AED-E716-6E49-9D2B-8C0B3289E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117" y="4148447"/>
            <a:ext cx="5943600" cy="2298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833BD64-0BA8-E641-9D56-BD527C91F4A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07931536-2D05-4948-832E-42A5A8CF1DBF}"/>
              </a:ext>
            </a:extLst>
          </p:cNvPr>
          <p:cNvSpPr>
            <a:spLocks noChangeArrowheads="1"/>
          </p:cNvSpPr>
          <p:nvPr/>
        </p:nvSpPr>
        <p:spPr bwMode="auto">
          <a:xfrm>
            <a:off x="1366346" y="3884008"/>
            <a:ext cx="7800212"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Fig. 3. </a:t>
            </a:r>
            <a:r>
              <a:rPr kumimoji="0" lang="en-US" altLang="en-US" sz="1000" b="0"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Using the </a:t>
            </a:r>
            <a:r>
              <a:rPr kumimoji="0" lang="en-US" altLang="en-US" sz="1000" b="0" i="0" u="none" strike="noStrike" cap="none" normalizeH="0" baseline="0" dirty="0" err="1">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FourSquare</a:t>
            </a:r>
            <a:r>
              <a:rPr kumimoji="0" lang="en-US" altLang="en-US" sz="1000" b="0"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 API, the venues in each neighborhood are fetched. The name of each venue, geological location and its category are cleaned and tabulated. </a:t>
            </a:r>
            <a:endParaRPr kumimoji="0" lang="en-US" altLang="en-US" sz="1000" b="0" i="0" u="none" strike="noStrike" cap="none" normalizeH="0" baseline="0" dirty="0">
              <a:ln>
                <a:noFill/>
              </a:ln>
              <a:solidFill>
                <a:schemeClr val="tx1"/>
              </a:solidFill>
              <a:effectLst/>
            </a:endParaRPr>
          </a:p>
        </p:txBody>
      </p:sp>
      <p:sp>
        <p:nvSpPr>
          <p:cNvPr id="6" name="Rectangle 5">
            <a:extLst>
              <a:ext uri="{FF2B5EF4-FFF2-40B4-BE49-F238E27FC236}">
                <a16:creationId xmlns:a16="http://schemas.microsoft.com/office/drawing/2014/main" id="{4B9ED8CD-0722-8D4D-AF04-3CB32B65534D}"/>
              </a:ext>
            </a:extLst>
          </p:cNvPr>
          <p:cNvSpPr>
            <a:spLocks noChangeArrowheads="1"/>
          </p:cNvSpPr>
          <p:nvPr/>
        </p:nvSpPr>
        <p:spPr bwMode="auto">
          <a:xfrm>
            <a:off x="1355836" y="67581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Fig. 4. </a:t>
            </a:r>
            <a:r>
              <a:rPr kumimoji="0" lang="en-US" altLang="en-US" sz="1000" b="0" i="0" u="none" strike="noStrike" cap="none" normalizeH="0" baseline="0" dirty="0">
                <a:ln>
                  <a:noFill/>
                </a:ln>
                <a:solidFill>
                  <a:schemeClr val="tx1"/>
                </a:solidFill>
                <a:effectLst/>
                <a:latin typeface="Abadi MT Condensed Light" panose="020B0306030101010103" pitchFamily="34" charset="77"/>
                <a:ea typeface="Abadi MT Condensed Light" panose="020B0306030101010103" pitchFamily="34" charset="77"/>
                <a:cs typeface="Times New Roman" panose="02020603050405020304" pitchFamily="18" charset="0"/>
              </a:rPr>
              <a:t>Total number of venues returned in each neighborhood varies. With a limit of 100 venues set across all neighborhoods, some of the neighborhoods returns venues smaller than the target limit. </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8F4D656B-4332-F249-ABD0-24BE65D7D309}"/>
              </a:ext>
            </a:extLst>
          </p:cNvPr>
          <p:cNvSpPr/>
          <p:nvPr/>
        </p:nvSpPr>
        <p:spPr>
          <a:xfrm>
            <a:off x="9448801" y="2412988"/>
            <a:ext cx="1447832" cy="369332"/>
          </a:xfrm>
          <a:prstGeom prst="rect">
            <a:avLst/>
          </a:prstGeom>
        </p:spPr>
        <p:txBody>
          <a:bodyPr wrap="none">
            <a:spAutoFit/>
          </a:bodyPr>
          <a:lstStyle/>
          <a:p>
            <a:r>
              <a:rPr lang="en-US" b="1" dirty="0" err="1"/>
              <a:t>FourSquare</a:t>
            </a:r>
            <a:endParaRPr lang="en-US" b="1" dirty="0"/>
          </a:p>
        </p:txBody>
      </p:sp>
      <p:sp>
        <p:nvSpPr>
          <p:cNvPr id="8" name="Slide Number Placeholder 7">
            <a:extLst>
              <a:ext uri="{FF2B5EF4-FFF2-40B4-BE49-F238E27FC236}">
                <a16:creationId xmlns:a16="http://schemas.microsoft.com/office/drawing/2014/main" id="{A4EE4587-DE3E-2E40-B0AA-EEA76CCF3AC9}"/>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45572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A58C3-70A7-6E4C-8C98-CD5BB2767B5D}"/>
              </a:ext>
            </a:extLst>
          </p:cNvPr>
          <p:cNvSpPr>
            <a:spLocks noGrp="1"/>
          </p:cNvSpPr>
          <p:nvPr>
            <p:ph type="title"/>
          </p:nvPr>
        </p:nvSpPr>
        <p:spPr/>
        <p:txBody>
          <a:bodyPr/>
          <a:lstStyle/>
          <a:p>
            <a:r>
              <a:rPr lang="en-US" dirty="0"/>
              <a:t>Methodology: simple regression </a:t>
            </a:r>
          </a:p>
        </p:txBody>
      </p:sp>
      <p:sp>
        <p:nvSpPr>
          <p:cNvPr id="4" name="Rectangle 2">
            <a:extLst>
              <a:ext uri="{FF2B5EF4-FFF2-40B4-BE49-F238E27FC236}">
                <a16:creationId xmlns:a16="http://schemas.microsoft.com/office/drawing/2014/main" id="{8482080C-4F6C-A449-AD6A-FFB399A61761}"/>
              </a:ext>
            </a:extLst>
          </p:cNvPr>
          <p:cNvSpPr>
            <a:spLocks noChangeArrowheads="1"/>
          </p:cNvSpPr>
          <p:nvPr/>
        </p:nvSpPr>
        <p:spPr bwMode="auto">
          <a:xfrm>
            <a:off x="2890345" y="21756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9">
            <a:extLst>
              <a:ext uri="{FF2B5EF4-FFF2-40B4-BE49-F238E27FC236}">
                <a16:creationId xmlns:a16="http://schemas.microsoft.com/office/drawing/2014/main" id="{58627688-B35E-2640-8521-7364575DD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2632842"/>
            <a:ext cx="9832054" cy="28434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79490F1-B66F-264F-9309-FFFA3EDB5435}"/>
              </a:ext>
            </a:extLst>
          </p:cNvPr>
          <p:cNvSpPr>
            <a:spLocks noChangeArrowheads="1"/>
          </p:cNvSpPr>
          <p:nvPr/>
        </p:nvSpPr>
        <p:spPr bwMode="auto">
          <a:xfrm>
            <a:off x="1881352" y="5492532"/>
            <a:ext cx="85974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Times" pitchFamily="2" charset="0"/>
                <a:cs typeface="Times New Roman" panose="02020603050405020304" pitchFamily="18" charset="0"/>
              </a:rPr>
              <a:t>Fig. 8. </a:t>
            </a:r>
            <a:r>
              <a:rPr kumimoji="0" lang="en-US" altLang="en-US" sz="1000" b="0" i="0" u="none" strike="noStrike" cap="none" normalizeH="0" baseline="0" dirty="0">
                <a:ln>
                  <a:noFill/>
                </a:ln>
                <a:solidFill>
                  <a:schemeClr val="tx1"/>
                </a:solidFill>
                <a:effectLst/>
                <a:latin typeface="Calibri" panose="020F0502020204030204" pitchFamily="34" charset="0"/>
                <a:ea typeface="Times" pitchFamily="2" charset="0"/>
                <a:cs typeface="Times New Roman" panose="02020603050405020304" pitchFamily="18" charset="0"/>
              </a:rPr>
              <a:t>Simple linear regression on each venue categories across all neighborhood. Although the R</a:t>
            </a:r>
            <a:r>
              <a:rPr kumimoji="0" lang="en-US" altLang="en-US" sz="1600" b="0" i="0" u="none" strike="noStrike" cap="none" normalizeH="0" baseline="30000" dirty="0">
                <a:ln>
                  <a:noFill/>
                </a:ln>
                <a:solidFill>
                  <a:schemeClr val="tx1"/>
                </a:solidFill>
                <a:effectLst/>
                <a:latin typeface="Calibri" panose="020F0502020204030204" pitchFamily="34" charset="0"/>
                <a:ea typeface="Times" pitchFamily="2" charset="0"/>
                <a:cs typeface="Times New Roman" panose="02020603050405020304" pitchFamily="18" charset="0"/>
              </a:rPr>
              <a:t>2</a:t>
            </a:r>
            <a:r>
              <a:rPr kumimoji="0" lang="en-US" altLang="en-US" sz="1000" b="0" i="0" u="none" strike="noStrike" cap="none" normalizeH="0" baseline="0" dirty="0">
                <a:ln>
                  <a:noFill/>
                </a:ln>
                <a:solidFill>
                  <a:schemeClr val="tx1"/>
                </a:solidFill>
                <a:effectLst/>
                <a:latin typeface="Calibri" panose="020F0502020204030204" pitchFamily="34" charset="0"/>
                <a:ea typeface="Times" pitchFamily="2" charset="0"/>
                <a:cs typeface="Times New Roman" panose="02020603050405020304" pitchFamily="18" charset="0"/>
              </a:rPr>
              <a:t> score are small, some helpful insights can be obtained. For example, some categories are more likely to contribute to the price variation than other categories, and some positive/negative influences are more impactful than the other.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583C68B2-63F5-CC45-B41B-9ABE72BE44C2}"/>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8025760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TotalTime>
  <Words>807</Words>
  <Application>Microsoft Macintosh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 MT Condensed Light</vt:lpstr>
      <vt:lpstr>Arial</vt:lpstr>
      <vt:lpstr>Calibri</vt:lpstr>
      <vt:lpstr>Century Gothic</vt:lpstr>
      <vt:lpstr>Wingdings 3</vt:lpstr>
      <vt:lpstr>Ion Boardroom</vt:lpstr>
      <vt:lpstr>Explaining Housing Price in Manhattan using nearby venues </vt:lpstr>
      <vt:lpstr>Introduction</vt:lpstr>
      <vt:lpstr>Data Description</vt:lpstr>
      <vt:lpstr>Data Description</vt:lpstr>
      <vt:lpstr>Problem solving goals</vt:lpstr>
      <vt:lpstr>Methodology / Analysis</vt:lpstr>
      <vt:lpstr>Methodology: Folium map</vt:lpstr>
      <vt:lpstr>Methodology: fetching venues </vt:lpstr>
      <vt:lpstr>Methodology: simple regression </vt:lpstr>
      <vt:lpstr>Methodology: k-means</vt:lpstr>
      <vt:lpstr>Methodology: clustered folium map</vt:lpstr>
      <vt:lpstr>Results &amp; discussion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Explaining Housing Price in Manhattan using nearby venues </dc:title>
  <dc:creator>Estella Yu</dc:creator>
  <cp:lastModifiedBy>Estella Yu</cp:lastModifiedBy>
  <cp:revision>32</cp:revision>
  <dcterms:created xsi:type="dcterms:W3CDTF">2019-05-09T04:57:57Z</dcterms:created>
  <dcterms:modified xsi:type="dcterms:W3CDTF">2019-05-09T05:21:49Z</dcterms:modified>
</cp:coreProperties>
</file>